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3DFF-2BB2-4053-A526-2490B792D5B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4B00-7718-497F-B6D6-488DEA9AF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C99-9DA4-2190-F281-D7424031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3A0B-8E8B-5218-37E7-6B2AB2D0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B06-C4A0-A9D0-C982-B315520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9825-C160-347B-8C93-84E97A7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6EAC-4EC0-F750-6BC1-42D1043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AF06-04D3-D321-5354-7DE997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5001-C7E2-591B-FA88-E7352AD9C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49CD-D8A7-CCDB-B00A-D018145D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0EB-80FC-12DB-5D9D-79FEE4DC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AAAF-CDD6-A3AF-94C2-05464EA2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861DA-534B-C3BB-478B-4DEFE7AB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1B8A6-A62A-D8CF-03F1-CAFF8B10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D4714-3680-89BB-8585-2A6D7172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3F73-79D1-F9EE-F2BD-B0686E66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CC9-B4D3-012B-261B-902FCF2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6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8CC4-6400-853E-2712-BE131DE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947E-5317-4D15-62A2-FB8B6B8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AF0C-166C-13D3-7A02-39766EF1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7959-CCB0-4417-1233-ABC7A4F3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939D-CB65-9FC5-1D31-A5FFE19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6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624-0A9A-DE58-6679-0A550E6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4258-D289-0FD6-64C4-6BAC2C4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B524-8FD7-2BC9-160C-86877BDD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675C-93C7-5120-0824-03D2B709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B65A-760A-EB46-BA32-1FACD6D6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CC3-F216-7508-54A3-C5ACCB51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8413-6872-FA40-04CC-DBC16696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F574-1EE7-D06E-4F94-BCCBA3BA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77B23-4394-84C7-741B-46723ADF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CECF-594F-E0FF-D3BA-2F6D44E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1DCC2-952E-710E-83A3-120F83B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959A-1E60-88E3-12A6-E747F3AF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3AC01-9DCF-BBB3-B089-27EB0369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2DD9-FC55-1A10-7C03-A0CDC698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6F509-3153-28CA-1082-A5D223CE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6C0F-46FC-70E2-09B4-4153BE13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965E-096C-366A-466E-9F73248C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EE2D0-FBBA-AEA4-5EBF-DBEAFD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B73D0-4AC2-7B5E-454E-2AA13376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7EA-B6E2-A900-E569-F9AB75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D3FB4-85A4-BC59-7B1C-1BF1B53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DB1A4-CA63-70FA-68F4-A93A1706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765C1-4F23-3E24-4A17-F898E50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DB13B-7688-9805-F507-16226BCB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AC75-7586-E065-B74E-23D8A9E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2A63-4BE8-39E3-4CD1-985DACD7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5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4BE-8DDC-1275-15E8-53F6F64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C3D3-2F3E-074C-B3FE-940E08A0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CDC4C-9777-2EE7-FDAB-85AEEDD8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FE253-0208-0C22-0FEB-D8EB77E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4F0C5-3E8D-97F9-675A-1B0A9525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B8DDF-B563-10EF-26FF-6BE4A4AB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4B5-74A6-AA70-5057-1B1D04E9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EB151-CBE9-67F0-6130-B13410F7B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96A1-0A82-7521-2D2B-4984ADE5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5186-2F9E-078E-A122-BA42F04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6DD4-64A8-6261-D5E1-485F9CA2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81408-CD0E-68ED-060A-5EFD916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0195E-FB59-672E-5BAF-9A232FD5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BB7-754A-9617-4F0F-D13CE593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65C-1285-27D1-6301-57675008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A91B-C8F3-35E0-9C9F-67944859F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70E4-1957-E67E-1A4E-05B0FD57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C01C-FF08-0435-57C1-318B51A8A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52" y="2272275"/>
            <a:ext cx="9841230" cy="2387600"/>
          </a:xfrm>
        </p:spPr>
        <p:txBody>
          <a:bodyPr anchor="ctr"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Power Distribution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Shipboard Power System Fundamentals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Revision of 10 January 2026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40AB-A565-F727-2337-20401632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0886"/>
            <a:ext cx="8654716" cy="1655762"/>
          </a:xfrm>
        </p:spPr>
        <p:txBody>
          <a:bodyPr/>
          <a:lstStyle/>
          <a:p>
            <a:r>
              <a:rPr lang="en-US" dirty="0"/>
              <a:t>Dr. Norbert Doerry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5E6F-B6B9-9C80-7F87-1F2167CEDE5C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2026 by Norbert Doerry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3044E-C0F4-BA34-07EE-457D3005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A2807-77D8-8DCF-8A1B-1B05995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B5AE-446F-2AA7-2969-CA8510D6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Shore Power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D6CAA-3D9F-5B96-B973-EC76F6365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11716" cy="4351338"/>
          </a:xfrm>
        </p:spPr>
        <p:txBody>
          <a:bodyPr/>
          <a:lstStyle/>
          <a:p>
            <a:r>
              <a:rPr lang="en-US" dirty="0"/>
              <a:t>Enable powering the ship from the terrestrial grid when in port.</a:t>
            </a:r>
          </a:p>
          <a:p>
            <a:r>
              <a:rPr lang="en-US" dirty="0"/>
              <a:t>Most naval ships use multiple 450 volt, 400 amp cables connected in parallel.</a:t>
            </a:r>
          </a:p>
          <a:p>
            <a:r>
              <a:rPr lang="en-US" dirty="0"/>
              <a:t>Some ships use medium voltage shore power connections.</a:t>
            </a:r>
          </a:p>
          <a:p>
            <a:pPr lvl="1"/>
            <a:r>
              <a:rPr lang="en-US" dirty="0"/>
              <a:t>Large naval ships</a:t>
            </a:r>
          </a:p>
          <a:p>
            <a:pPr lvl="1"/>
            <a:r>
              <a:rPr lang="en-US" dirty="0"/>
              <a:t>Cruise ships</a:t>
            </a:r>
          </a:p>
          <a:p>
            <a:pPr lvl="1"/>
            <a:r>
              <a:rPr lang="en-US" dirty="0"/>
              <a:t>Other commercial ships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1E238-46D1-00AF-FCC9-D3A316EF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B81A0-AF0C-AC22-E952-A212B0673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67D68-B4A7-A188-C447-2A344F934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10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423B9BDD-A183-CCDB-5B1C-076F7529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626" y="974555"/>
            <a:ext cx="3614374" cy="271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180F3A3-F9CB-4AC7-EC89-6F6EE98F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711" y="3781592"/>
            <a:ext cx="3605257" cy="257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88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5DD2-16B4-C4E8-2F59-DBCF237E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421BE-50B2-81B6-DCA6-834DA0806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07968" cy="4351338"/>
          </a:xfrm>
        </p:spPr>
        <p:txBody>
          <a:bodyPr/>
          <a:lstStyle/>
          <a:p>
            <a:r>
              <a:rPr lang="en-US" dirty="0"/>
              <a:t>Distribution system may include equipment to implement a desired grounding scheme.</a:t>
            </a:r>
          </a:p>
          <a:p>
            <a:pPr lvl="1"/>
            <a:r>
              <a:rPr lang="en-US" dirty="0"/>
              <a:t>Grounding transformers.</a:t>
            </a:r>
          </a:p>
          <a:p>
            <a:pPr lvl="1"/>
            <a:r>
              <a:rPr lang="en-US" dirty="0"/>
              <a:t>Neutral grounding resistors.</a:t>
            </a:r>
          </a:p>
          <a:p>
            <a:r>
              <a:rPr lang="en-US" dirty="0"/>
              <a:t>Ungrounded and high resistance grounded systems incorporate equipment to detect ground faults.</a:t>
            </a:r>
          </a:p>
          <a:p>
            <a:pPr lvl="1"/>
            <a:r>
              <a:rPr lang="en-US" dirty="0"/>
              <a:t>Ground detection lights.</a:t>
            </a:r>
          </a:p>
          <a:p>
            <a:pPr lvl="1"/>
            <a:r>
              <a:rPr lang="en-US" dirty="0"/>
              <a:t>Ground detection sensors.</a:t>
            </a:r>
          </a:p>
          <a:p>
            <a:pPr lvl="1"/>
            <a:r>
              <a:rPr lang="en-US" dirty="0"/>
              <a:t>Insulation monitoring systems.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3EC5-DC4E-964B-737E-BF7EB2FE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78660-CCB9-F69A-1739-91D7511C8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858BF-9069-E868-9201-CC3017DA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E9421-1A2B-4C84-57FF-6205E6A7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226" y="1825625"/>
            <a:ext cx="3330774" cy="44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19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80190-C6ED-6FF0-0F6A-C9977511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Selection: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46079-6FEF-EA9B-EA9A-E26494832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1392" cy="4351338"/>
          </a:xfrm>
        </p:spPr>
        <p:txBody>
          <a:bodyPr/>
          <a:lstStyle/>
          <a:p>
            <a:r>
              <a:rPr lang="en-US" dirty="0"/>
              <a:t>Power cables selected based on:</a:t>
            </a:r>
          </a:p>
          <a:p>
            <a:pPr lvl="1"/>
            <a:r>
              <a:rPr lang="en-US" dirty="0"/>
              <a:t>Shipboard environment</a:t>
            </a:r>
          </a:p>
          <a:p>
            <a:pPr lvl="1"/>
            <a:r>
              <a:rPr lang="en-US" dirty="0"/>
              <a:t>Ampacity</a:t>
            </a:r>
          </a:p>
          <a:p>
            <a:pPr lvl="2"/>
            <a:r>
              <a:rPr lang="en-US" dirty="0"/>
              <a:t>Current rating</a:t>
            </a:r>
          </a:p>
          <a:p>
            <a:pPr lvl="1"/>
            <a:r>
              <a:rPr lang="en-US" dirty="0"/>
              <a:t>Voltage drop</a:t>
            </a:r>
          </a:p>
          <a:p>
            <a:pPr lvl="2"/>
            <a:r>
              <a:rPr lang="en-US" dirty="0"/>
              <a:t>Voltage stays within limits at the load</a:t>
            </a:r>
          </a:p>
          <a:p>
            <a:pPr lvl="1"/>
            <a:r>
              <a:rPr lang="en-US" dirty="0"/>
              <a:t>Voltage rating</a:t>
            </a:r>
          </a:p>
          <a:p>
            <a:pPr lvl="2"/>
            <a:r>
              <a:rPr lang="en-US" dirty="0"/>
              <a:t>Insulation does not fail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75B5A-973C-F798-C26C-190EFD482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64D35-CA87-DEC8-9E01-0DE8E039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92777-C5F3-944D-2EB5-C5D6FE32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0878D-5963-3AE2-9D3D-CCC7232F6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3" y="1690688"/>
            <a:ext cx="4110037" cy="411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2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BB7A6-9E09-4BC3-CBE7-62E519DA1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Selection: Shipboard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552F-7E99-9A9C-255B-600D94A4F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Cables that penetrate watertight boundaries should themselves be watertight; </a:t>
            </a:r>
          </a:p>
          <a:p>
            <a:r>
              <a:rPr lang="en-US" dirty="0"/>
              <a:t>Cables should be light weight; </a:t>
            </a:r>
          </a:p>
          <a:p>
            <a:r>
              <a:rPr lang="en-US" dirty="0"/>
              <a:t>Cables should minimize the amount of smoke produced when subject to fire; </a:t>
            </a:r>
          </a:p>
          <a:p>
            <a:r>
              <a:rPr lang="en-US" dirty="0"/>
              <a:t>Cables should not out-gas toxic substances under normal conditions and when exposed to fire; </a:t>
            </a:r>
          </a:p>
          <a:p>
            <a:r>
              <a:rPr lang="en-US" dirty="0"/>
              <a:t>Cables should not degrade in a shipboard atmosphere including salt and petroleum products;</a:t>
            </a:r>
          </a:p>
          <a:p>
            <a:r>
              <a:rPr lang="en-US" dirty="0"/>
              <a:t>Cables should have a reasonable bend radius to facilitate installation onboard ship; </a:t>
            </a:r>
          </a:p>
          <a:p>
            <a:r>
              <a:rPr lang="en-US" dirty="0"/>
              <a:t>Cables should be undamaged during the installation process via cable pulling; </a:t>
            </a:r>
          </a:p>
          <a:p>
            <a:r>
              <a:rPr lang="en-US" dirty="0"/>
              <a:t>Cables should be designed to last the service life of the ship.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66C2D-BE23-8E45-B8A0-FD68D8836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E35FF-CF80-EC63-F983-6FCD6C38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8A499-18DF-87D1-DF90-E4A13260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8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2F71-D43C-167B-B01B-CC19375F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Selection: Ampacity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7DB72-68E7-DECF-DF75-D64F85284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Ampacity is the current carrying capacity of a cable’s conductors (or phase if multiple conductors assigned to same phase).</a:t>
            </a:r>
          </a:p>
          <a:p>
            <a:r>
              <a:rPr lang="en-US" dirty="0"/>
              <a:t>Depends on …</a:t>
            </a:r>
          </a:p>
          <a:p>
            <a:pPr lvl="1"/>
            <a:r>
              <a:rPr lang="en-US" dirty="0"/>
              <a:t>Size of conductor</a:t>
            </a:r>
          </a:p>
          <a:p>
            <a:pPr lvl="1"/>
            <a:r>
              <a:rPr lang="en-US" dirty="0"/>
              <a:t>Type and thickness of insulation</a:t>
            </a:r>
          </a:p>
          <a:p>
            <a:pPr lvl="1"/>
            <a:r>
              <a:rPr lang="en-US" dirty="0"/>
              <a:t>Temperature of the ambient air</a:t>
            </a:r>
          </a:p>
          <a:p>
            <a:pPr lvl="1"/>
            <a:r>
              <a:rPr lang="en-US" dirty="0"/>
              <a:t>How close the cable is mounted to other current carrying cables</a:t>
            </a:r>
          </a:p>
          <a:p>
            <a:r>
              <a:rPr lang="en-US" dirty="0"/>
              <a:t>Data sheets will list the ampacity for a specific ambient air temperature and specific cable mounting details.</a:t>
            </a:r>
          </a:p>
          <a:p>
            <a:pPr lvl="1"/>
            <a:r>
              <a:rPr lang="en-US" dirty="0"/>
              <a:t>Should be adjusted (if necessary) to reflect actual conditions onboard ship</a:t>
            </a:r>
          </a:p>
          <a:p>
            <a:r>
              <a:rPr lang="en-US" dirty="0"/>
              <a:t>Load flow analysis provides estimates for the required ampacity.</a:t>
            </a:r>
          </a:p>
          <a:p>
            <a:r>
              <a:rPr lang="en-US" dirty="0"/>
              <a:t>Multiple cables may be connected in parallel if a single cable would be so large as to have an unacceptable bend radius.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91B38-74CF-6766-3A24-B66BAF45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F1BE1-32DD-6BB0-E4DF-CA770B62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4B57-3A14-6CBF-C7D3-E5988F03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9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8424B-5EC5-9002-3272-2F7672DF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Selection: Voltage Drop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E1CC3-BA59-98D0-6F14-72595F0E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1144" cy="4351338"/>
          </a:xfrm>
        </p:spPr>
        <p:txBody>
          <a:bodyPr/>
          <a:lstStyle/>
          <a:p>
            <a:r>
              <a:rPr lang="en-US" dirty="0"/>
              <a:t>A cable with sufficient ampacity may have excessive voltage drop if too long.</a:t>
            </a:r>
          </a:p>
          <a:p>
            <a:r>
              <a:rPr lang="en-US" dirty="0"/>
              <a:t>Voltage drop calculations are performed to see if voltage drop is a potential issue.</a:t>
            </a:r>
          </a:p>
          <a:p>
            <a:r>
              <a:rPr lang="en-US" dirty="0"/>
              <a:t>Mitigations include …</a:t>
            </a:r>
          </a:p>
          <a:p>
            <a:pPr lvl="1"/>
            <a:r>
              <a:rPr lang="en-US" dirty="0"/>
              <a:t>Increasing size of conductors within the cable.</a:t>
            </a:r>
          </a:p>
          <a:p>
            <a:pPr lvl="1"/>
            <a:r>
              <a:rPr lang="en-US" dirty="0"/>
              <a:t>Power factor correction of loads.</a:t>
            </a:r>
          </a:p>
          <a:p>
            <a:pPr lvl="1"/>
            <a:r>
              <a:rPr lang="en-US" dirty="0"/>
              <a:t>Solid-state transformers and regulated power converters.</a:t>
            </a:r>
          </a:p>
          <a:p>
            <a:pPr lvl="1"/>
            <a:r>
              <a:rPr lang="en-US" dirty="0"/>
              <a:t>Adjustment of transformer secondary voltage.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9E4F1-A03D-228E-225B-4C34EF75F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5470C-D257-1D17-F03F-895095EB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74483-2632-09ED-5ABF-8415E7DD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9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25AAE-D888-F06D-C776-51A45D4D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Breakers: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B8501-025F-7582-3672-5623C1AA0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005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Fault protection</a:t>
            </a:r>
          </a:p>
          <a:p>
            <a:pPr lvl="1"/>
            <a:r>
              <a:rPr lang="en-US" dirty="0"/>
              <a:t>Detect and isolate faults such that power is interrupted to the minimum number of loads.</a:t>
            </a:r>
          </a:p>
          <a:p>
            <a:r>
              <a:rPr lang="en-US" dirty="0"/>
              <a:t>Circuit breaker coordination</a:t>
            </a:r>
          </a:p>
          <a:p>
            <a:pPr lvl="1"/>
            <a:r>
              <a:rPr lang="en-US" dirty="0"/>
              <a:t>In a radial system</a:t>
            </a:r>
          </a:p>
          <a:p>
            <a:pPr lvl="2"/>
            <a:r>
              <a:rPr lang="en-US" dirty="0"/>
              <a:t>Sources of power are at one end</a:t>
            </a:r>
          </a:p>
          <a:p>
            <a:pPr lvl="2"/>
            <a:r>
              <a:rPr lang="en-US" dirty="0"/>
              <a:t>Loads are at the other end</a:t>
            </a:r>
          </a:p>
          <a:p>
            <a:pPr lvl="2"/>
            <a:r>
              <a:rPr lang="en-US" dirty="0"/>
              <a:t>Multiple circuit breakers between sources and a load</a:t>
            </a:r>
          </a:p>
          <a:p>
            <a:pPr lvl="1"/>
            <a:r>
              <a:rPr lang="en-US" dirty="0"/>
              <a:t>During a fault</a:t>
            </a:r>
          </a:p>
          <a:p>
            <a:pPr lvl="2"/>
            <a:r>
              <a:rPr lang="en-US" dirty="0"/>
              <a:t>All circuit breakers between sources and fault will experience fault current</a:t>
            </a:r>
          </a:p>
          <a:p>
            <a:pPr lvl="2"/>
            <a:r>
              <a:rPr lang="en-US" dirty="0"/>
              <a:t>Desire is to only trip the circuit breaker immediately “upstream” from the fault.</a:t>
            </a:r>
          </a:p>
          <a:p>
            <a:pPr lvl="1"/>
            <a:r>
              <a:rPr lang="en-US" dirty="0"/>
              <a:t>Circuit breaker coordination ensures the correct circuit breaker trips</a:t>
            </a:r>
          </a:p>
          <a:p>
            <a:pPr lvl="2"/>
            <a:r>
              <a:rPr lang="en-US" dirty="0"/>
              <a:t>Accomplished by selecting / programming the desired current vs time curve for each circuit breaker.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9CDA0-59CC-859D-8FD7-3AE8A75C0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18C5-CD67-5EE6-20DB-A03B5E5C4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97CA1-4A34-9AC9-DD0A-6B7C98AA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C4C9AF-4CCF-98E7-C4B3-A4B185754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78" y="1825625"/>
            <a:ext cx="3387721" cy="41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BE44-FCDD-A93F-FE1F-348E7778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Breakers: Trip Curves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FA498-5C59-612F-9AD4-BEE376652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032" cy="46672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 each level of current, there is a minimum and maximum time for the circuit breaker to trip.</a:t>
            </a:r>
          </a:p>
          <a:p>
            <a:pPr lvl="1"/>
            <a:r>
              <a:rPr lang="en-US" dirty="0"/>
              <a:t>Below the trip current continuous rating, the circuit breaker is designed to never trip.</a:t>
            </a:r>
          </a:p>
          <a:p>
            <a:pPr lvl="1"/>
            <a:r>
              <a:rPr lang="en-US" dirty="0"/>
              <a:t>For long periods of time, the circuit breaker will trip with a small overload.</a:t>
            </a:r>
          </a:p>
          <a:p>
            <a:pPr lvl="2"/>
            <a:r>
              <a:rPr lang="en-US" dirty="0"/>
              <a:t>Don’t want the cables downstream of the circuit breaker to overheat.</a:t>
            </a:r>
          </a:p>
          <a:p>
            <a:pPr lvl="1"/>
            <a:r>
              <a:rPr lang="en-US" dirty="0"/>
              <a:t>For short periods of time, the overload must be greater than for long periods of time.</a:t>
            </a:r>
          </a:p>
          <a:p>
            <a:pPr lvl="2"/>
            <a:r>
              <a:rPr lang="en-US" dirty="0"/>
              <a:t>Don’t want the circuit breaker to trip due to inrush current when loads turn on. </a:t>
            </a:r>
          </a:p>
          <a:p>
            <a:pPr lvl="1"/>
            <a:r>
              <a:rPr lang="en-US" dirty="0"/>
              <a:t>If the current is really large, then have a fault and the circuit breaker trips quickly.</a:t>
            </a:r>
          </a:p>
          <a:p>
            <a:pPr lvl="2"/>
            <a:r>
              <a:rPr lang="en-US" dirty="0"/>
              <a:t>Instantaneous trip setting.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6205-2E24-7C93-A54F-26AC53C6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E426E-86AD-6678-A48F-64AD2860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D46A0-155D-5CBD-9861-AA20D60B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F71BDD-1952-2D84-1584-8FAEDB46C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11" y="1690688"/>
            <a:ext cx="4565904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28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DDFC-0B1B-4319-9688-8C7F2FF4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Breaker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A5289-584A-B0AD-10AA-72ADF59A6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4789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Circuit breaker coordination.</a:t>
            </a:r>
          </a:p>
          <a:p>
            <a:pPr lvl="1"/>
            <a:r>
              <a:rPr lang="en-US" dirty="0"/>
              <a:t>The “upstream” circuit breaker should always take longer to trip for a given current level than “downstream” circuit breakers.</a:t>
            </a:r>
          </a:p>
          <a:p>
            <a:r>
              <a:rPr lang="en-US" dirty="0"/>
              <a:t>If the fault is downstream of the downstream circuit breaker, the downstream circuit breaker will trip.</a:t>
            </a:r>
          </a:p>
          <a:p>
            <a:pPr lvl="1"/>
            <a:r>
              <a:rPr lang="en-US" dirty="0"/>
              <a:t>The upstream circuit breaker will experience the fault current, but the downstream circuit breaker should trip first.</a:t>
            </a:r>
          </a:p>
          <a:p>
            <a:r>
              <a:rPr lang="en-US" dirty="0"/>
              <a:t>If the fault is between the two circuit breakers, the upstream circuit breaker will trip.</a:t>
            </a:r>
          </a:p>
          <a:p>
            <a:pPr lvl="1"/>
            <a:r>
              <a:rPr lang="en-US" dirty="0"/>
              <a:t>The downstream circuit breaker will not experience the fault current.</a:t>
            </a:r>
          </a:p>
          <a:p>
            <a:r>
              <a:rPr lang="en-US" dirty="0"/>
              <a:t>Alternate methods required for bus-ties.</a:t>
            </a:r>
          </a:p>
          <a:p>
            <a:pPr lvl="1"/>
            <a:r>
              <a:rPr lang="en-US" dirty="0"/>
              <a:t>No upstream or downstream – current may normally flow in either direction.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78A1D-A566-56F5-CA80-27FBC753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4D5B-DAF5-30E2-FAA4-0F6EFC44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36570-EE16-54D7-72D7-4E232CA7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DDDAA-A49C-D698-04CE-6A5DFF431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37" y="1690688"/>
            <a:ext cx="4572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39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E37A-1703-6FB9-2575-109AAB2D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DB4A07-2102-4C2B-A526-8C77D69B2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731614"/>
              </p:ext>
            </p:extLst>
          </p:nvPr>
        </p:nvGraphicFramePr>
        <p:xfrm>
          <a:off x="878305" y="1690688"/>
          <a:ext cx="10475495" cy="2560320"/>
        </p:xfrm>
        <a:graphic>
          <a:graphicData uri="http://schemas.openxmlformats.org/drawingml/2006/table">
            <a:tbl>
              <a:tblPr/>
              <a:tblGrid>
                <a:gridCol w="7772400">
                  <a:extLst>
                    <a:ext uri="{9D8B030D-6E8A-4147-A177-3AD203B41FA5}">
                      <a16:colId xmlns:a16="http://schemas.microsoft.com/office/drawing/2014/main" val="136993684"/>
                    </a:ext>
                  </a:extLst>
                </a:gridCol>
                <a:gridCol w="2703095">
                  <a:extLst>
                    <a:ext uri="{9D8B030D-6E8A-4147-A177-3AD203B41FA5}">
                      <a16:colId xmlns:a16="http://schemas.microsoft.com/office/drawing/2014/main" val="352429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components comprise Power Distribution?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Remember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6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are cables chosen?</a:t>
                      </a:r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66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circuit breaker trip curves and how are they used to predict clearing times?</a:t>
                      </a:r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Apply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78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are circuit breaker trip curves used to coordinate series circuit breakers?	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Apply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4245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015D9-38E8-E847-C008-DB111097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DD3884-9312-6666-2D66-9D808AD3D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A09397-2C28-EC61-6B7C-562B7458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0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3EC9-ED34-0D80-5096-3AF68426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2B1BA-76AB-1178-AB8E-7DD8FC0B0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820"/>
            <a:ext cx="6585284" cy="49005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Power distribution safely transfers electrical power among the other elements of a power system.</a:t>
            </a:r>
          </a:p>
          <a:p>
            <a:r>
              <a:rPr lang="en-US" dirty="0"/>
              <a:t>Power distribution implements the power system architecture.</a:t>
            </a:r>
          </a:p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Switchboards</a:t>
            </a:r>
          </a:p>
          <a:p>
            <a:pPr lvl="1"/>
            <a:r>
              <a:rPr lang="en-US" dirty="0"/>
              <a:t>Load centers</a:t>
            </a:r>
          </a:p>
          <a:p>
            <a:pPr lvl="1"/>
            <a:r>
              <a:rPr lang="en-US" dirty="0"/>
              <a:t>Power panels</a:t>
            </a:r>
          </a:p>
          <a:p>
            <a:pPr lvl="1"/>
            <a:r>
              <a:rPr lang="en-US" dirty="0"/>
              <a:t>Cable – bus duct – bus pipe</a:t>
            </a:r>
          </a:p>
          <a:p>
            <a:pPr lvl="1"/>
            <a:r>
              <a:rPr lang="en-US" dirty="0"/>
              <a:t>Bus transfer switches</a:t>
            </a:r>
          </a:p>
          <a:p>
            <a:pPr lvl="1"/>
            <a:r>
              <a:rPr lang="en-US" dirty="0"/>
              <a:t>Shore power connections</a:t>
            </a:r>
          </a:p>
          <a:p>
            <a:pPr lvl="1"/>
            <a:r>
              <a:rPr lang="en-US" dirty="0"/>
              <a:t>Grounding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F9025-35DC-1B4F-A535-D7FF985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2204-F20C-3173-013C-BBF4D121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7B47D-A1A7-8162-79D0-C991708F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C8399A8-744C-25F5-6073-5E6B8B79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62" y="901989"/>
            <a:ext cx="3605464" cy="23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3A10E6-6550-DD37-D2AB-BEADE6DDE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94" y="3503527"/>
            <a:ext cx="3505653" cy="262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2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5EAF-1253-1AA2-96BF-3F178ECE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5A8EF-985A-C94A-5F50-7073119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88" y="1545998"/>
            <a:ext cx="6787299" cy="502448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Contain large circuit breakers and controls.</a:t>
            </a:r>
          </a:p>
          <a:p>
            <a:pPr lvl="1"/>
            <a:r>
              <a:rPr lang="en-US" sz="1600" dirty="0"/>
              <a:t>Typically deck mounted</a:t>
            </a:r>
          </a:p>
          <a:p>
            <a:r>
              <a:rPr lang="en-US" sz="2000" dirty="0"/>
              <a:t>Power sources typically connect to the distribution system at a switchboard.</a:t>
            </a:r>
          </a:p>
          <a:p>
            <a:r>
              <a:rPr lang="en-US" sz="2000" dirty="0"/>
              <a:t>Connect to other switchboards via bus-ties.</a:t>
            </a:r>
          </a:p>
          <a:p>
            <a:r>
              <a:rPr lang="en-US" sz="2000" dirty="0"/>
              <a:t>Supply power to load centers, power panels, and high-power loads.</a:t>
            </a:r>
          </a:p>
          <a:p>
            <a:r>
              <a:rPr lang="en-US" sz="2000" dirty="0"/>
              <a:t>May be the normal or alternate feed to a bus transfer switch.</a:t>
            </a:r>
          </a:p>
          <a:p>
            <a:r>
              <a:rPr lang="en-US" sz="2000" dirty="0"/>
              <a:t>A.C. switchboards typically do not include power conversion.</a:t>
            </a:r>
          </a:p>
          <a:p>
            <a:pPr lvl="1"/>
            <a:r>
              <a:rPr lang="en-US" sz="1600" dirty="0"/>
              <a:t>All interfaces have the same voltage, number of phases and frequency.</a:t>
            </a:r>
          </a:p>
          <a:p>
            <a:r>
              <a:rPr lang="en-US" sz="2000" dirty="0"/>
              <a:t>D.C. switchboards may include power conversion.</a:t>
            </a:r>
          </a:p>
          <a:p>
            <a:pPr lvl="1"/>
            <a:r>
              <a:rPr lang="en-US" sz="1600" dirty="0"/>
              <a:t>Rectifiers for interfaces to generator sets.</a:t>
            </a:r>
          </a:p>
          <a:p>
            <a:pPr lvl="1"/>
            <a:r>
              <a:rPr lang="en-US" sz="1600" dirty="0"/>
              <a:t>Motor drives for thrusters and large pumps.</a:t>
            </a:r>
          </a:p>
          <a:p>
            <a:pPr lvl="1"/>
            <a:r>
              <a:rPr lang="en-US" sz="1600" dirty="0"/>
              <a:t>Inverters for ship service </a:t>
            </a:r>
            <a:r>
              <a:rPr lang="en-US" sz="1600" dirty="0" err="1"/>
              <a:t>a.c.</a:t>
            </a:r>
            <a:r>
              <a:rPr lang="en-US" sz="1600" dirty="0"/>
              <a:t> loads.</a:t>
            </a:r>
          </a:p>
          <a:p>
            <a:pPr lvl="1"/>
            <a:r>
              <a:rPr lang="en-US" sz="1600" dirty="0"/>
              <a:t>D.C. to </a:t>
            </a:r>
            <a:r>
              <a:rPr lang="en-US" sz="1600" dirty="0" err="1"/>
              <a:t>d.c.</a:t>
            </a:r>
            <a:r>
              <a:rPr lang="en-US" sz="1600" dirty="0"/>
              <a:t> converters for ship service </a:t>
            </a:r>
            <a:r>
              <a:rPr lang="en-US" sz="1600" dirty="0" err="1"/>
              <a:t>d.c.</a:t>
            </a:r>
            <a:r>
              <a:rPr lang="en-US" sz="1600" dirty="0"/>
              <a:t> loads.</a:t>
            </a:r>
          </a:p>
          <a:p>
            <a:pPr lvl="1"/>
            <a:r>
              <a:rPr lang="en-US" sz="1600" dirty="0"/>
              <a:t>Special interfaces for energy storage.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B73C8-93BB-D86D-23CC-1DBB5E13E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C7299-7BBE-B150-7379-84C0CA288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30AAD-1CFD-92F5-EA3D-117D62DC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4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CE67881-3903-2B1A-1B3C-E473C07C9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06" y="1979629"/>
            <a:ext cx="4584994" cy="327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9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D3C55-8652-67B0-33EE-F82AA3523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67DA4-12A2-1145-7A7A-28AC748B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03623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Contain large and medium size circuit breakers and limited controls.</a:t>
            </a:r>
          </a:p>
          <a:p>
            <a:pPr lvl="1"/>
            <a:r>
              <a:rPr lang="en-US" dirty="0"/>
              <a:t>Typically deck mounted.</a:t>
            </a:r>
          </a:p>
          <a:p>
            <a:r>
              <a:rPr lang="en-US" dirty="0"/>
              <a:t>Normally powered from switchboards.</a:t>
            </a:r>
          </a:p>
          <a:p>
            <a:r>
              <a:rPr lang="en-US" dirty="0"/>
              <a:t>Provide power to large and medium size loads and power panels.</a:t>
            </a:r>
          </a:p>
          <a:p>
            <a:r>
              <a:rPr lang="en-US" dirty="0"/>
              <a:t>May be the normal or alternate supply to a bus transfer switch.</a:t>
            </a:r>
          </a:p>
          <a:p>
            <a:r>
              <a:rPr lang="en-US" dirty="0"/>
              <a:t>Normally do not include power conversion.</a:t>
            </a:r>
          </a:p>
          <a:p>
            <a:r>
              <a:rPr lang="en-US" dirty="0"/>
              <a:t>Smaller ships may not have load centers.</a:t>
            </a:r>
          </a:p>
          <a:p>
            <a:pPr lvl="1"/>
            <a:r>
              <a:rPr lang="en-US" dirty="0"/>
              <a:t>Large and medium loads and power panels powered directly from switchboards.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7AD85-36E3-5F24-2A70-D82E4259E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B5353-9D0F-2D7A-D009-BD896193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45733-F171-66CC-5D93-84748F51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5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D81043-950D-8573-1B66-A3D0514C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841" y="1825625"/>
            <a:ext cx="4836159" cy="32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93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728E-3110-B0A9-E729-1C5652CF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Panels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02FB5-9E53-0FE7-068D-770007F42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526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Contain circuit breakers for small loads.</a:t>
            </a:r>
          </a:p>
          <a:p>
            <a:pPr lvl="1"/>
            <a:r>
              <a:rPr lang="en-US" dirty="0"/>
              <a:t>Typically, bulkhead mounted.</a:t>
            </a:r>
          </a:p>
          <a:p>
            <a:r>
              <a:rPr lang="en-US" dirty="0"/>
              <a:t>Normally receives power from a load center, switchboard, the secondary of a distribution transformer, output of a power converter, or the output of a bus transfer switch.</a:t>
            </a:r>
          </a:p>
          <a:p>
            <a:r>
              <a:rPr lang="en-US" dirty="0"/>
              <a:t>Provide power to small loads.</a:t>
            </a:r>
          </a:p>
          <a:p>
            <a:r>
              <a:rPr lang="en-US" dirty="0"/>
              <a:t>May be the normal or alternate source of power for a bus transfer switch.</a:t>
            </a:r>
          </a:p>
          <a:p>
            <a:r>
              <a:rPr lang="en-US" dirty="0"/>
              <a:t>Normally do not include power conversion.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81CB-30C1-9540-B78A-2161E10F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4C10D-0779-977F-1568-45A3E8CD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3CD5A-CE9A-0591-9F89-A6AF9079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1623F12-442E-267E-6BA2-690760ED7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1500" y="225642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60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309A-94F2-B063-93AD-2527B3DB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2D76B-4219-AE14-10E2-0770EC91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6053" cy="46672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High power cables</a:t>
            </a:r>
          </a:p>
          <a:p>
            <a:pPr lvl="1"/>
            <a:r>
              <a:rPr lang="en-US" dirty="0"/>
              <a:t>A.C.: three conductor for three phase power</a:t>
            </a:r>
          </a:p>
          <a:p>
            <a:pPr lvl="1"/>
            <a:r>
              <a:rPr lang="en-US" dirty="0"/>
              <a:t>D.C.: four conductor for 2 phase power</a:t>
            </a:r>
          </a:p>
          <a:p>
            <a:pPr lvl="2"/>
            <a:r>
              <a:rPr lang="en-US" dirty="0"/>
              <a:t>Two conductors for each phase to reduce </a:t>
            </a:r>
            <a:r>
              <a:rPr lang="en-US" dirty="0" err="1"/>
              <a:t>d.c.</a:t>
            </a:r>
            <a:r>
              <a:rPr lang="en-US" dirty="0"/>
              <a:t> magnetic field generation.</a:t>
            </a:r>
          </a:p>
          <a:p>
            <a:pPr lvl="1"/>
            <a:r>
              <a:rPr lang="en-US" dirty="0"/>
              <a:t>Medium voltage cables also include shields and possibly drain wires.</a:t>
            </a:r>
          </a:p>
          <a:p>
            <a:pPr lvl="2"/>
            <a:r>
              <a:rPr lang="en-US" dirty="0"/>
              <a:t>Control electric field stress on conductor insulation.</a:t>
            </a:r>
          </a:p>
          <a:p>
            <a:pPr lvl="2"/>
            <a:r>
              <a:rPr lang="en-US" dirty="0"/>
              <a:t>Provide path for common mode currents. </a:t>
            </a:r>
          </a:p>
          <a:p>
            <a:r>
              <a:rPr lang="en-US" dirty="0"/>
              <a:t>Low power cables</a:t>
            </a:r>
          </a:p>
          <a:p>
            <a:pPr lvl="1"/>
            <a:r>
              <a:rPr lang="en-US" dirty="0"/>
              <a:t>A.C.: typically, two conductor cables with possibly a protective ground conductor for single phase loads.  May be three or four conductor cable for three phase loads.</a:t>
            </a:r>
          </a:p>
          <a:p>
            <a:pPr lvl="1"/>
            <a:r>
              <a:rPr lang="en-US" dirty="0"/>
              <a:t>D.C.: typically, two conductor cables with possibly a protective ground conductor.</a:t>
            </a:r>
          </a:p>
          <a:p>
            <a:pPr lvl="1"/>
            <a:r>
              <a:rPr lang="en-US" dirty="0"/>
              <a:t>May include drain wires if significant common mode currents anticipated.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DF24A-C7BA-EB32-C0F2-DE32B750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6B70D-C46F-804C-BBCB-2E52E7F2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A0EE7-C214-6DB2-BEEE-B38810D3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7</a:t>
            </a:fld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B018BC3-99B6-863C-A20F-B98BE1607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22" b="569"/>
          <a:stretch>
            <a:fillRect/>
          </a:stretch>
        </p:blipFill>
        <p:spPr bwMode="auto">
          <a:xfrm rot="5400000">
            <a:off x="7994383" y="1013019"/>
            <a:ext cx="3385010" cy="501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88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EC34B-840E-FCCE-F984-94B5156F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Duct – Bus Pipe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6350-7864-51D3-CA35-0AC1A6FC2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776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May be employed for high current applications.</a:t>
            </a:r>
          </a:p>
          <a:p>
            <a:pPr lvl="1"/>
            <a:r>
              <a:rPr lang="en-US" dirty="0"/>
              <a:t>A single set of bus pipes may replace many paralleled cables.</a:t>
            </a:r>
          </a:p>
          <a:p>
            <a:r>
              <a:rPr lang="en-US" dirty="0"/>
              <a:t>Allows for much tighter bend radius as compared to cable.</a:t>
            </a:r>
          </a:p>
          <a:p>
            <a:pPr lvl="1"/>
            <a:r>
              <a:rPr lang="en-US" dirty="0"/>
              <a:t>May be useful in areas with significant arrangement challenges.</a:t>
            </a:r>
          </a:p>
          <a:p>
            <a:r>
              <a:rPr lang="en-US" dirty="0"/>
              <a:t>Large separation between conductors may result in unacceptable magnetic fields.</a:t>
            </a:r>
          </a:p>
          <a:p>
            <a:pPr lvl="1"/>
            <a:r>
              <a:rPr lang="en-US" dirty="0"/>
              <a:t>Coaxial bus pipe currently under development.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770BB-F1CD-1A18-5DEE-4C7EE04FF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E62E9-FBD6-C534-2E80-B47127CA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77B11-1AAB-0459-3736-3F7C3B52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8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640EB4A-1FCA-3E34-BF4A-F10E7A0E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130" y="1690688"/>
            <a:ext cx="3908870" cy="38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741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6DE5-9A96-2C34-A036-6F177A1D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Transfer Switches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81D7D-CE79-D447-8473-EC7AECB77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133765" cy="453072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Enable selecting between a normal and alternate source of power for a load (or set of loads).</a:t>
            </a:r>
          </a:p>
          <a:p>
            <a:pPr lvl="1"/>
            <a:r>
              <a:rPr lang="en-US" dirty="0"/>
              <a:t>Usually provided for mission critical loads.</a:t>
            </a:r>
          </a:p>
          <a:p>
            <a:r>
              <a:rPr lang="en-US" dirty="0"/>
              <a:t>Manual Bus Transfer (MBT)</a:t>
            </a:r>
          </a:p>
          <a:p>
            <a:pPr lvl="1"/>
            <a:r>
              <a:rPr lang="en-US" dirty="0"/>
              <a:t>A manual switch between two sources.</a:t>
            </a:r>
          </a:p>
          <a:p>
            <a:r>
              <a:rPr lang="en-US" dirty="0"/>
              <a:t>Automatic Bus Transfer (ABT)</a:t>
            </a:r>
          </a:p>
          <a:p>
            <a:pPr lvl="1"/>
            <a:r>
              <a:rPr lang="en-US" dirty="0"/>
              <a:t>A switch that automatically switches to the alternate source upon loss of power to the normal source.</a:t>
            </a:r>
          </a:p>
          <a:p>
            <a:pPr lvl="1"/>
            <a:r>
              <a:rPr lang="en-US" dirty="0"/>
              <a:t>May automatically switch back to the normal source when the normal source is restored.</a:t>
            </a:r>
          </a:p>
          <a:p>
            <a:pPr lvl="1"/>
            <a:r>
              <a:rPr lang="en-US" dirty="0"/>
              <a:t>May delay switching such that phase is matched.</a:t>
            </a:r>
          </a:p>
          <a:p>
            <a:r>
              <a:rPr lang="en-US" dirty="0"/>
              <a:t>Controllable Bus Transfer (CBT)</a:t>
            </a:r>
          </a:p>
          <a:p>
            <a:pPr lvl="1"/>
            <a:r>
              <a:rPr lang="en-US" dirty="0"/>
              <a:t>Similar to ABT, but also connected to machinery control system to enable remote monitoring and control.</a:t>
            </a:r>
          </a:p>
          <a:p>
            <a:r>
              <a:rPr lang="en-US" dirty="0"/>
              <a:t>Static Bus Transfer (SABT)</a:t>
            </a:r>
          </a:p>
          <a:p>
            <a:pPr lvl="1"/>
            <a:r>
              <a:rPr lang="en-US" dirty="0"/>
              <a:t>Uses power electronics instead of mechanical switches.</a:t>
            </a:r>
          </a:p>
          <a:p>
            <a:pPr lvl="1"/>
            <a:r>
              <a:rPr lang="en-US" dirty="0"/>
              <a:t>Can transfer power in less than 5 </a:t>
            </a:r>
            <a:r>
              <a:rPr lang="en-US" dirty="0" err="1"/>
              <a:t>ms</a:t>
            </a:r>
            <a:r>
              <a:rPr lang="en-US" dirty="0"/>
              <a:t> for a 60 Hz system.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5D03F-706D-0D51-C970-B2C43042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25E45-0FB7-8E66-CD92-EC458BF1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F49C-B60B-96AC-5CDE-DEB24804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CC77F-615F-05FD-2DC9-9FA037094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965" y="1870075"/>
            <a:ext cx="5220035" cy="39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906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5637</TotalTime>
  <Words>1789</Words>
  <Application>Microsoft Office PowerPoint</Application>
  <PresentationFormat>Widescreen</PresentationFormat>
  <Paragraphs>222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1_Office Theme</vt:lpstr>
      <vt:lpstr>Power Distribution Shipboard Power System Fundamentals  Revision of 10 January 2026</vt:lpstr>
      <vt:lpstr>Essential Questions</vt:lpstr>
      <vt:lpstr>Introduction</vt:lpstr>
      <vt:lpstr>Switchboards</vt:lpstr>
      <vt:lpstr>Load Centers</vt:lpstr>
      <vt:lpstr>Power Panels</vt:lpstr>
      <vt:lpstr>Cable</vt:lpstr>
      <vt:lpstr>Bus Duct – Bus Pipe</vt:lpstr>
      <vt:lpstr>Bus Transfer Switches</vt:lpstr>
      <vt:lpstr>Shore Power Connections</vt:lpstr>
      <vt:lpstr>Grounding System</vt:lpstr>
      <vt:lpstr>Cable Selection: Introduction</vt:lpstr>
      <vt:lpstr>Cable Selection: Shipboard environment</vt:lpstr>
      <vt:lpstr>Cable Selection: Ampacity</vt:lpstr>
      <vt:lpstr>Cable Selection: Voltage Drop</vt:lpstr>
      <vt:lpstr>Circuit Breakers: Introduction</vt:lpstr>
      <vt:lpstr>Circuit Breakers: Trip Curves</vt:lpstr>
      <vt:lpstr>Circuit Breaker Coordination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Distribution</dc:title>
  <dc:creator>Norbert Doerry</dc:creator>
  <cp:lastModifiedBy>Norbert Doerry</cp:lastModifiedBy>
  <cp:revision>79</cp:revision>
  <dcterms:created xsi:type="dcterms:W3CDTF">2025-04-03T12:58:23Z</dcterms:created>
  <dcterms:modified xsi:type="dcterms:W3CDTF">2026-01-10T17:33:35Z</dcterms:modified>
</cp:coreProperties>
</file>